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sldIdLst>
    <p:sldId id="266" r:id="rId2"/>
    <p:sldId id="276" r:id="rId3"/>
    <p:sldId id="277" r:id="rId4"/>
    <p:sldId id="278" r:id="rId5"/>
    <p:sldId id="280" r:id="rId6"/>
    <p:sldId id="281" r:id="rId7"/>
    <p:sldId id="289" r:id="rId8"/>
    <p:sldId id="288" r:id="rId9"/>
    <p:sldId id="274" r:id="rId10"/>
    <p:sldId id="287" r:id="rId11"/>
    <p:sldId id="271" r:id="rId12"/>
    <p:sldId id="285" r:id="rId13"/>
    <p:sldId id="273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406FC0-2DEA-4B4B-A6A8-4A5B53F8EB0B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8A196F-20E3-4285-9762-51EBEDA5E4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013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B4D88F-7877-44B5-9C68-6B58CF1EFFBA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8A196F-20E3-4285-9762-51EBEDA5E4B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412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434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700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308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7588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053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4567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869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807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7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449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4676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8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574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771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84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38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25A64-16C9-4984-92B9-B029E47D0D7C}" type="datetimeFigureOut">
              <a:rPr lang="en-US" smtClean="0"/>
              <a:t>4/7/2020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1EDDF05-13AB-4A89-B113-3A359A4F0D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909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microsoft.com/office/2007/relationships/media" Target="../media/media2.mp4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e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8.png"/><Relationship Id="rId4" Type="http://schemas.openxmlformats.org/officeDocument/2006/relationships/image" Target="../media/image7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.wmf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Public\Pictures\hn1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057400" y="2319764"/>
            <a:ext cx="92661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7030A0"/>
                </a:solidFill>
                <a:latin typeface="Algerian" pitchFamily="82" charset="0"/>
              </a:rPr>
              <a:t>WARMLY</a:t>
            </a:r>
          </a:p>
          <a:p>
            <a:r>
              <a:rPr lang="en-US" sz="5400" b="1" dirty="0" smtClean="0">
                <a:solidFill>
                  <a:srgbClr val="7030A0"/>
                </a:solidFill>
                <a:latin typeface="Algerian" pitchFamily="82" charset="0"/>
              </a:rPr>
              <a:t> WELCOME TO GRADE 4</a:t>
            </a:r>
            <a:endParaRPr lang="en-US" sz="5400" b="1" dirty="0">
              <a:solidFill>
                <a:srgbClr val="7030A0"/>
              </a:solidFill>
              <a:latin typeface="Algerian" pitchFamily="8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4960307"/>
            <a:ext cx="59506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i="1" dirty="0" smtClean="0">
                <a:latin typeface="Andalus" pitchFamily="18" charset="-78"/>
                <a:cs typeface="Andalus" pitchFamily="18" charset="-78"/>
              </a:rPr>
              <a:t>Presented by Ms. </a:t>
            </a:r>
            <a:r>
              <a:rPr lang="en-US" sz="4400" b="1" i="1" dirty="0" err="1" smtClean="0">
                <a:latin typeface="Andalus" pitchFamily="18" charset="-78"/>
                <a:cs typeface="Andalus" pitchFamily="18" charset="-78"/>
              </a:rPr>
              <a:t>Nguyệt</a:t>
            </a:r>
            <a:endParaRPr lang="en-US" sz="4400" b="1" i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93304" y="638827"/>
            <a:ext cx="5949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530258" y="1008159"/>
            <a:ext cx="8123649" cy="94227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Baar Sophia" panose="00000400000000000000" pitchFamily="2" charset="0"/>
              </a:rPr>
              <a:t>PEOPLE’S COMMITTEE OF DISTRICT 12</a:t>
            </a:r>
            <a:br>
              <a:rPr lang="en-US" sz="2800" b="1" dirty="0" smtClean="0">
                <a:solidFill>
                  <a:srgbClr val="FFC000"/>
                </a:solidFill>
                <a:latin typeface="Baar Sophia" panose="00000400000000000000" pitchFamily="2" charset="0"/>
              </a:rPr>
            </a:br>
            <a:r>
              <a:rPr lang="en-US" sz="2800" b="1" dirty="0" smtClean="0">
                <a:solidFill>
                  <a:srgbClr val="FFC000"/>
                </a:solidFill>
                <a:latin typeface="Baar Sophia" panose="00000400000000000000" pitchFamily="2" charset="0"/>
              </a:rPr>
              <a:t>NGUYEN DU PRIMARY SCHOOL</a:t>
            </a:r>
            <a:endParaRPr lang="en-US" sz="2800" b="1" dirty="0">
              <a:solidFill>
                <a:srgbClr val="FFC00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180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op những Background Powerpoint đẹp cho bày thuyết trình ấn tượng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780" y="1"/>
            <a:ext cx="12212780" cy="697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52053" y="385076"/>
            <a:ext cx="29094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6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8025" y="1232914"/>
            <a:ext cx="4710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1305790" y="1171359"/>
            <a:ext cx="516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is Max happy?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668473" y="2836790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74168" y="1882683"/>
            <a:ext cx="99406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Because he answers the teacher’s questions correctly .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689259" y="2037058"/>
            <a:ext cx="436420" cy="214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9" name="TextBox 8"/>
          <p:cNvSpPr txBox="1"/>
          <p:nvPr/>
        </p:nvSpPr>
        <p:spPr>
          <a:xfrm>
            <a:off x="1305790" y="2775235"/>
            <a:ext cx="9809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Does Max know all the answers? </a:t>
            </a:r>
            <a:endParaRPr lang="en-US" sz="2800" dirty="0"/>
          </a:p>
        </p:txBody>
      </p:sp>
      <p:sp>
        <p:nvSpPr>
          <p:cNvPr id="10" name="TextBox 9"/>
          <p:cNvSpPr txBox="1"/>
          <p:nvPr/>
        </p:nvSpPr>
        <p:spPr>
          <a:xfrm>
            <a:off x="1524000" y="3498103"/>
            <a:ext cx="27293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Yes, he does.</a:t>
            </a:r>
            <a:endParaRPr lang="en-US" sz="2000" dirty="0"/>
          </a:p>
        </p:txBody>
      </p:sp>
      <p:sp>
        <p:nvSpPr>
          <p:cNvPr id="11" name="Right Arrow 10"/>
          <p:cNvSpPr/>
          <p:nvPr/>
        </p:nvSpPr>
        <p:spPr>
          <a:xfrm>
            <a:off x="824338" y="3759713"/>
            <a:ext cx="436420" cy="214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TextBox 12"/>
          <p:cNvSpPr txBox="1"/>
          <p:nvPr/>
        </p:nvSpPr>
        <p:spPr>
          <a:xfrm>
            <a:off x="689259" y="4405155"/>
            <a:ext cx="4849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475508" y="4343600"/>
            <a:ext cx="48075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Why is Amy scared? </a:t>
            </a:r>
            <a:endParaRPr lang="en-US" sz="2800" dirty="0"/>
          </a:p>
        </p:txBody>
      </p:sp>
      <p:sp>
        <p:nvSpPr>
          <p:cNvPr id="15" name="TextBox 14"/>
          <p:cNvSpPr txBox="1"/>
          <p:nvPr/>
        </p:nvSpPr>
        <p:spPr>
          <a:xfrm>
            <a:off x="1523999" y="5210226"/>
            <a:ext cx="71212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2060"/>
                </a:solidFill>
              </a:rPr>
              <a:t>Because She sees a mouse.</a:t>
            </a:r>
            <a:endParaRPr lang="en-US" sz="2800" b="1" dirty="0">
              <a:solidFill>
                <a:srgbClr val="002060"/>
              </a:solidFill>
            </a:endParaRPr>
          </a:p>
        </p:txBody>
      </p:sp>
      <p:sp>
        <p:nvSpPr>
          <p:cNvPr id="16" name="Right Arrow 15"/>
          <p:cNvSpPr/>
          <p:nvPr/>
        </p:nvSpPr>
        <p:spPr>
          <a:xfrm>
            <a:off x="869370" y="5364601"/>
            <a:ext cx="436420" cy="21447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" name="Flowchart: Punched Tape 1"/>
          <p:cNvSpPr/>
          <p:nvPr/>
        </p:nvSpPr>
        <p:spPr>
          <a:xfrm>
            <a:off x="1125679" y="237373"/>
            <a:ext cx="3165766" cy="794034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     </a:t>
            </a:r>
            <a:r>
              <a:rPr lang="en-US" sz="3200" b="1" u="sng" dirty="0" smtClean="0">
                <a:solidFill>
                  <a:schemeClr val="bg1"/>
                </a:solidFill>
              </a:rPr>
              <a:t>Questions</a:t>
            </a:r>
            <a:r>
              <a:rPr lang="en-US" sz="3200" b="1" dirty="0" smtClean="0">
                <a:solidFill>
                  <a:schemeClr val="bg1"/>
                </a:solidFill>
              </a:rPr>
              <a:t> </a:t>
            </a:r>
            <a:r>
              <a:rPr lang="en-US" sz="3200" b="1" dirty="0">
                <a:solidFill>
                  <a:schemeClr val="bg1"/>
                </a:solidFill>
              </a:rPr>
              <a:t>: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7421418" y="187241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133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 animBg="1"/>
      <p:bldP spid="9" grpId="0"/>
      <p:bldP spid="10" grpId="0"/>
      <p:bldP spid="11" grpId="0" animBg="1"/>
      <p:bldP spid="13" grpId="0"/>
      <p:bldP spid="14" grpId="0"/>
      <p:bldP spid="15" grpId="0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ết quả hình ảnh cho background fo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7385"/>
            <a:ext cx="12192000" cy="682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63093" y="96044"/>
            <a:ext cx="3814633" cy="714035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Baar Sophia" panose="00000400000000000000" pitchFamily="2" charset="0"/>
              </a:rPr>
              <a:t> </a:t>
            </a:r>
            <a:r>
              <a:rPr lang="en-US" b="1" u="sng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Baar Sophia" panose="00000400000000000000" pitchFamily="2" charset="0"/>
              </a:rPr>
              <a:t>1. Vocabulary</a:t>
            </a:r>
            <a:r>
              <a:rPr lang="en-US" sz="4000" b="1" u="sng" dirty="0" smtClean="0">
                <a:solidFill>
                  <a:srgbClr val="FF0000"/>
                </a:solidFill>
                <a:latin typeface="Baar Sophia" panose="00000400000000000000" pitchFamily="2" charset="0"/>
              </a:rPr>
              <a:t/>
            </a:r>
            <a:br>
              <a:rPr lang="en-US" sz="4000" b="1" u="sng" dirty="0" smtClean="0">
                <a:solidFill>
                  <a:srgbClr val="FF0000"/>
                </a:solidFill>
                <a:latin typeface="Baar Sophia" panose="00000400000000000000" pitchFamily="2" charset="0"/>
              </a:rPr>
            </a:br>
            <a:endParaRPr lang="en-US" sz="3200" b="1" u="sng" dirty="0">
              <a:solidFill>
                <a:schemeClr val="tx1"/>
              </a:solidFill>
              <a:latin typeface="Baar Sophia" panose="0000040000000000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7170372" y="239754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599" y="1071027"/>
            <a:ext cx="4724399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000" dirty="0" smtClean="0">
                <a:solidFill>
                  <a:srgbClr val="0070C0"/>
                </a:solidFill>
              </a:rPr>
              <a:t>lake : </a:t>
            </a:r>
            <a:r>
              <a:rPr lang="en-US" sz="3000" dirty="0" err="1" smtClean="0">
                <a:solidFill>
                  <a:srgbClr val="0070C0"/>
                </a:solidFill>
              </a:rPr>
              <a:t>hồ</a:t>
            </a:r>
            <a:r>
              <a:rPr lang="en-US" sz="3000" dirty="0" smtClean="0">
                <a:solidFill>
                  <a:srgbClr val="0070C0"/>
                </a:solidFill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</a:rPr>
              <a:t>nước</a:t>
            </a:r>
            <a:endParaRPr lang="en-US" sz="30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000" dirty="0" smtClean="0">
                <a:solidFill>
                  <a:srgbClr val="0070C0"/>
                </a:solidFill>
              </a:rPr>
              <a:t>mountain (n): </a:t>
            </a:r>
            <a:r>
              <a:rPr lang="en-US" sz="3000" dirty="0" err="1" smtClean="0">
                <a:solidFill>
                  <a:srgbClr val="0070C0"/>
                </a:solidFill>
              </a:rPr>
              <a:t>núi</a:t>
            </a:r>
            <a:endParaRPr lang="en-US" sz="30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000" dirty="0" smtClean="0">
                <a:solidFill>
                  <a:srgbClr val="0070C0"/>
                </a:solidFill>
              </a:rPr>
              <a:t>waterfall (n: </a:t>
            </a:r>
            <a:r>
              <a:rPr lang="en-US" sz="3000" dirty="0" err="1" smtClean="0">
                <a:solidFill>
                  <a:srgbClr val="0070C0"/>
                </a:solidFill>
              </a:rPr>
              <a:t>thác</a:t>
            </a:r>
            <a:r>
              <a:rPr lang="en-US" sz="3000" dirty="0" smtClean="0">
                <a:solidFill>
                  <a:srgbClr val="0070C0"/>
                </a:solidFill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</a:rPr>
              <a:t>nước</a:t>
            </a:r>
            <a:endParaRPr lang="en-US" sz="30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000" dirty="0" smtClean="0">
                <a:solidFill>
                  <a:srgbClr val="0070C0"/>
                </a:solidFill>
              </a:rPr>
              <a:t>ocean (n): </a:t>
            </a:r>
            <a:r>
              <a:rPr lang="en-US" sz="3000" dirty="0" err="1" smtClean="0">
                <a:solidFill>
                  <a:srgbClr val="0070C0"/>
                </a:solidFill>
              </a:rPr>
              <a:t>đại</a:t>
            </a:r>
            <a:r>
              <a:rPr lang="en-US" sz="3000" dirty="0" smtClean="0">
                <a:solidFill>
                  <a:srgbClr val="0070C0"/>
                </a:solidFill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</a:rPr>
              <a:t>dương</a:t>
            </a:r>
            <a:endParaRPr lang="en-US" sz="30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000" dirty="0" smtClean="0">
                <a:solidFill>
                  <a:srgbClr val="0070C0"/>
                </a:solidFill>
              </a:rPr>
              <a:t>wide (</a:t>
            </a:r>
            <a:r>
              <a:rPr lang="en-US" sz="3000" dirty="0" err="1" smtClean="0">
                <a:solidFill>
                  <a:srgbClr val="0070C0"/>
                </a:solidFill>
              </a:rPr>
              <a:t>adj</a:t>
            </a:r>
            <a:r>
              <a:rPr lang="en-US" sz="3000" dirty="0" smtClean="0">
                <a:solidFill>
                  <a:srgbClr val="0070C0"/>
                </a:solidFill>
              </a:rPr>
              <a:t>): </a:t>
            </a:r>
            <a:r>
              <a:rPr lang="en-US" sz="3000" dirty="0" err="1" smtClean="0">
                <a:solidFill>
                  <a:srgbClr val="0070C0"/>
                </a:solidFill>
              </a:rPr>
              <a:t>rộng</a:t>
            </a:r>
            <a:endParaRPr lang="en-US" sz="30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000" dirty="0" smtClean="0">
                <a:solidFill>
                  <a:srgbClr val="0070C0"/>
                </a:solidFill>
              </a:rPr>
              <a:t>deep(</a:t>
            </a:r>
            <a:r>
              <a:rPr lang="en-US" sz="3000" dirty="0" err="1" smtClean="0">
                <a:solidFill>
                  <a:srgbClr val="0070C0"/>
                </a:solidFill>
              </a:rPr>
              <a:t>adj</a:t>
            </a:r>
            <a:r>
              <a:rPr lang="en-US" sz="3000" dirty="0" smtClean="0">
                <a:solidFill>
                  <a:srgbClr val="0070C0"/>
                </a:solidFill>
              </a:rPr>
              <a:t>): </a:t>
            </a:r>
            <a:r>
              <a:rPr lang="en-US" sz="3000" dirty="0" err="1" smtClean="0">
                <a:solidFill>
                  <a:srgbClr val="0070C0"/>
                </a:solidFill>
              </a:rPr>
              <a:t>sâu</a:t>
            </a:r>
            <a:endParaRPr lang="en-US" sz="30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000" dirty="0" smtClean="0">
                <a:solidFill>
                  <a:srgbClr val="0070C0"/>
                </a:solidFill>
              </a:rPr>
              <a:t>high( </a:t>
            </a:r>
            <a:r>
              <a:rPr lang="en-US" sz="3000" dirty="0" err="1" smtClean="0">
                <a:solidFill>
                  <a:srgbClr val="0070C0"/>
                </a:solidFill>
              </a:rPr>
              <a:t>adj</a:t>
            </a:r>
            <a:r>
              <a:rPr lang="en-US" sz="3000" dirty="0" smtClean="0">
                <a:solidFill>
                  <a:srgbClr val="0070C0"/>
                </a:solidFill>
              </a:rPr>
              <a:t>): </a:t>
            </a:r>
            <a:r>
              <a:rPr lang="en-US" sz="3000" dirty="0" err="1" smtClean="0">
                <a:solidFill>
                  <a:srgbClr val="0070C0"/>
                </a:solidFill>
              </a:rPr>
              <a:t>cao</a:t>
            </a:r>
            <a:endParaRPr lang="en-US" sz="30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95998" y="1246909"/>
            <a:ext cx="586047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>
                <a:solidFill>
                  <a:srgbClr val="0070C0"/>
                </a:solidFill>
              </a:rPr>
              <a:t>- animals </a:t>
            </a:r>
            <a:r>
              <a:rPr lang="en-US" sz="3000" dirty="0">
                <a:solidFill>
                  <a:srgbClr val="0070C0"/>
                </a:solidFill>
              </a:rPr>
              <a:t>(n): con </a:t>
            </a:r>
            <a:r>
              <a:rPr lang="en-US" sz="3000" dirty="0" err="1">
                <a:solidFill>
                  <a:srgbClr val="0070C0"/>
                </a:solidFill>
              </a:rPr>
              <a:t>vật</a:t>
            </a:r>
            <a:endParaRPr lang="en-US" sz="30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000" dirty="0" smtClean="0">
                <a:solidFill>
                  <a:srgbClr val="0070C0"/>
                </a:solidFill>
              </a:rPr>
              <a:t>quiz </a:t>
            </a:r>
            <a:r>
              <a:rPr lang="en-US" sz="3000" dirty="0">
                <a:solidFill>
                  <a:srgbClr val="0070C0"/>
                </a:solidFill>
              </a:rPr>
              <a:t>(n): </a:t>
            </a:r>
            <a:r>
              <a:rPr lang="en-US" sz="3000" dirty="0" err="1">
                <a:solidFill>
                  <a:srgbClr val="0070C0"/>
                </a:solidFill>
              </a:rPr>
              <a:t>câu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</a:rPr>
              <a:t>đố</a:t>
            </a:r>
            <a:endParaRPr lang="en-US" sz="3000" dirty="0" smtClean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000" dirty="0" smtClean="0">
                <a:solidFill>
                  <a:srgbClr val="0070C0"/>
                </a:solidFill>
              </a:rPr>
              <a:t>in </a:t>
            </a:r>
            <a:r>
              <a:rPr lang="en-US" sz="3000" dirty="0">
                <a:solidFill>
                  <a:srgbClr val="0070C0"/>
                </a:solidFill>
              </a:rPr>
              <a:t>the world: </a:t>
            </a:r>
            <a:r>
              <a:rPr lang="en-US" sz="3000" dirty="0" err="1">
                <a:solidFill>
                  <a:srgbClr val="0070C0"/>
                </a:solidFill>
              </a:rPr>
              <a:t>trên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thế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>
                <a:solidFill>
                  <a:srgbClr val="0070C0"/>
                </a:solidFill>
              </a:rPr>
              <a:t>giới</a:t>
            </a:r>
            <a:endParaRPr lang="en-US" sz="30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r>
              <a:rPr lang="en-US" sz="3000" dirty="0">
                <a:solidFill>
                  <a:srgbClr val="0070C0"/>
                </a:solidFill>
              </a:rPr>
              <a:t>That’s right!: </a:t>
            </a:r>
            <a:r>
              <a:rPr lang="en-US" sz="3000" dirty="0" err="1">
                <a:solidFill>
                  <a:srgbClr val="0070C0"/>
                </a:solidFill>
              </a:rPr>
              <a:t>đúng</a:t>
            </a:r>
            <a:r>
              <a:rPr lang="en-US" sz="3000" dirty="0">
                <a:solidFill>
                  <a:srgbClr val="0070C0"/>
                </a:solidFill>
              </a:rPr>
              <a:t> </a:t>
            </a:r>
            <a:r>
              <a:rPr lang="en-US" sz="3000" dirty="0" err="1" smtClean="0">
                <a:solidFill>
                  <a:srgbClr val="0070C0"/>
                </a:solidFill>
              </a:rPr>
              <a:t>rồi</a:t>
            </a:r>
            <a:r>
              <a:rPr lang="en-US" sz="3000" dirty="0" smtClean="0">
                <a:solidFill>
                  <a:srgbClr val="0070C0"/>
                </a:solidFill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en-US" sz="3000" dirty="0" smtClean="0">
                <a:solidFill>
                  <a:srgbClr val="0070C0"/>
                </a:solidFill>
              </a:rPr>
              <a:t>cheetah(n</a:t>
            </a:r>
            <a:r>
              <a:rPr lang="en-US" sz="3000" dirty="0">
                <a:solidFill>
                  <a:srgbClr val="0070C0"/>
                </a:solidFill>
              </a:rPr>
              <a:t>): con </a:t>
            </a:r>
            <a:r>
              <a:rPr lang="en-US" sz="3000" dirty="0" err="1">
                <a:solidFill>
                  <a:srgbClr val="0070C0"/>
                </a:solidFill>
              </a:rPr>
              <a:t>báo</a:t>
            </a:r>
            <a:endParaRPr lang="en-US" sz="3000" dirty="0">
              <a:solidFill>
                <a:srgbClr val="0070C0"/>
              </a:solidFill>
            </a:endParaRPr>
          </a:p>
          <a:p>
            <a:pPr marL="285750" indent="-285750">
              <a:buFontTx/>
              <a:buChar char="-"/>
            </a:pPr>
            <a:endParaRPr lang="en-US" sz="3000" dirty="0">
              <a:solidFill>
                <a:srgbClr val="0070C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6095998" y="775855"/>
            <a:ext cx="0" cy="543098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6263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Kết quả hình ảnh cho background for ki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564" y="-42708"/>
            <a:ext cx="12191999" cy="690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479158" y="2223129"/>
            <a:ext cx="7465476" cy="71403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dirty="0" smtClean="0">
                <a:solidFill>
                  <a:srgbClr val="FF0000"/>
                </a:solidFill>
                <a:latin typeface="Baar Sophia" panose="00000400000000000000" pitchFamily="2" charset="0"/>
              </a:rPr>
              <a:t>  </a:t>
            </a:r>
            <a:r>
              <a:rPr lang="en-US" sz="3200" dirty="0" smtClean="0">
                <a:solidFill>
                  <a:srgbClr val="0070C0"/>
                </a:solidFill>
                <a:latin typeface="Baar Sophia" panose="00000400000000000000" pitchFamily="2" charset="0"/>
              </a:rPr>
              <a:t>3. Home work: Workbook, page 60</a:t>
            </a:r>
            <a:r>
              <a:rPr lang="en-US" sz="3200" dirty="0" smtClean="0">
                <a:solidFill>
                  <a:srgbClr val="00B050"/>
                </a:solidFill>
                <a:latin typeface="Baar Sophia" panose="00000400000000000000" pitchFamily="2" charset="0"/>
              </a:rPr>
              <a:t>.</a:t>
            </a:r>
            <a:br>
              <a:rPr lang="en-US" sz="3200" dirty="0" smtClean="0">
                <a:solidFill>
                  <a:srgbClr val="00B050"/>
                </a:solidFill>
                <a:latin typeface="Baar Sophia" panose="00000400000000000000" pitchFamily="2" charset="0"/>
              </a:rPr>
            </a:br>
            <a:r>
              <a:rPr lang="en-US" sz="3200" dirty="0" smtClean="0">
                <a:solidFill>
                  <a:srgbClr val="00B050"/>
                </a:solidFill>
                <a:latin typeface="Baar Sophia" panose="00000400000000000000" pitchFamily="2" charset="0"/>
              </a:rPr>
              <a:t/>
            </a:r>
            <a:br>
              <a:rPr lang="en-US" sz="3200" dirty="0" smtClean="0">
                <a:solidFill>
                  <a:srgbClr val="00B050"/>
                </a:solidFill>
                <a:latin typeface="Baar Sophia" panose="00000400000000000000" pitchFamily="2" charset="0"/>
              </a:rPr>
            </a:br>
            <a:endParaRPr lang="en-US" sz="3200" dirty="0">
              <a:solidFill>
                <a:srgbClr val="00B050"/>
              </a:solidFill>
              <a:latin typeface="Baar Sophia" panose="00000400000000000000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05890" y="1551709"/>
            <a:ext cx="7897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  <a:latin typeface="Baar Sophia"/>
              </a:rPr>
              <a:t>2. Copy word: each word 2 lines</a:t>
            </a:r>
            <a:endParaRPr lang="en-US" sz="3200" dirty="0">
              <a:solidFill>
                <a:srgbClr val="0070C0"/>
              </a:solidFill>
              <a:latin typeface="Baar Sophia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756400" y="580818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078024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Public\Pictures\Free Thanksgiving PowerPoint Background (8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3522"/>
            <a:ext cx="12192000" cy="710799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2336800" y="237995"/>
            <a:ext cx="7518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Many Thanks for your attendants.</a:t>
            </a:r>
            <a:endParaRPr lang="en-US" sz="6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54400" y="3514078"/>
            <a:ext cx="528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/>
              <a:t>Good bye!</a:t>
            </a:r>
            <a:endParaRPr lang="en-US" sz="6000" b="1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352145" y="41743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3537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order template with kids in background Royalty Free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4845"/>
            <a:ext cx="12192000" cy="7138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Westlife - Seasons In The Sun (With Lyrics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6950" y="3414713"/>
            <a:ext cx="38100" cy="28575"/>
          </a:xfrm>
          <a:prstGeom prst="rect">
            <a:avLst/>
          </a:prstGeom>
        </p:spPr>
      </p:pic>
      <p:pic>
        <p:nvPicPr>
          <p:cNvPr id="13" name="Westlife - Seasons In The Sun (With Lyrics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76950" y="3414713"/>
            <a:ext cx="38100" cy="28575"/>
          </a:xfrm>
          <a:prstGeom prst="rect">
            <a:avLst/>
          </a:prstGeom>
        </p:spPr>
      </p:pic>
      <p:sp>
        <p:nvSpPr>
          <p:cNvPr id="6" name="Cloud 5"/>
          <p:cNvSpPr/>
          <p:nvPr/>
        </p:nvSpPr>
        <p:spPr>
          <a:xfrm>
            <a:off x="-1" y="174172"/>
            <a:ext cx="6899566" cy="1202581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Song: </a:t>
            </a:r>
            <a:r>
              <a:rPr lang="en-US" sz="2800" b="1" dirty="0" smtClean="0"/>
              <a:t>Seasons </a:t>
            </a:r>
            <a:r>
              <a:rPr lang="en-US" sz="2800" b="1" dirty="0"/>
              <a:t>in the sun</a:t>
            </a:r>
          </a:p>
        </p:txBody>
      </p:sp>
      <p:pic>
        <p:nvPicPr>
          <p:cNvPr id="7" name="hoc-tieng-anh-qua-bai-hat-season-in-the-sun (online-video-cutter.com)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3713" y="1376753"/>
            <a:ext cx="8451272" cy="4275115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7559963" y="159532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586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18868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nd drawn school kids vector backgrou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391"/>
            <a:ext cx="12192000" cy="6936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1 4"/>
          <p:cNvSpPr/>
          <p:nvPr/>
        </p:nvSpPr>
        <p:spPr>
          <a:xfrm>
            <a:off x="297399" y="46163"/>
            <a:ext cx="2993720" cy="1728592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latin typeface="Arial" pitchFamily="34" charset="0"/>
                <a:cs typeface="Arial" pitchFamily="34" charset="0"/>
              </a:rPr>
              <a:t>Unit 9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01636" y="1606746"/>
            <a:ext cx="77169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rial Black" pitchFamily="34" charset="0"/>
              </a:rPr>
              <a:t>What’s the </a:t>
            </a:r>
            <a:r>
              <a:rPr lang="en-US" sz="4400" dirty="0" smtClean="0">
                <a:solidFill>
                  <a:schemeClr val="bg1"/>
                </a:solidFill>
                <a:latin typeface="Arial Black" pitchFamily="34" charset="0"/>
              </a:rPr>
              <a:t>fastest animal </a:t>
            </a:r>
            <a:r>
              <a:rPr lang="en-US" sz="4400" dirty="0" smtClean="0">
                <a:solidFill>
                  <a:schemeClr val="bg1"/>
                </a:solidFill>
                <a:latin typeface="Arial Black" pitchFamily="34" charset="0"/>
              </a:rPr>
              <a:t>in the world?</a:t>
            </a:r>
            <a:endParaRPr lang="en-US" sz="44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18562" y="3207185"/>
            <a:ext cx="336950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Arial Black" pitchFamily="34" charset="0"/>
              </a:rPr>
              <a:t>Lesson 1 :</a:t>
            </a:r>
            <a:endParaRPr lang="en-US" sz="4400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551110" y="3053296"/>
            <a:ext cx="1891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accent1"/>
                </a:solidFill>
                <a:latin typeface="Berlin Sans FB" pitchFamily="34" charset="0"/>
              </a:rPr>
              <a:t>words</a:t>
            </a:r>
            <a:endParaRPr lang="en-US" sz="5400" dirty="0">
              <a:solidFill>
                <a:schemeClr val="accent1"/>
              </a:solidFill>
              <a:latin typeface="Berlin Sans FB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7496825" y="46163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434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16899" y="989556"/>
            <a:ext cx="86304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074" name="Picture 2" descr="school backgrounds se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517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057666" y="1137067"/>
            <a:ext cx="8911687" cy="35799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Baar Sophia" panose="00000400000000000000" pitchFamily="2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Baar Sophia" panose="00000400000000000000" pitchFamily="2" charset="0"/>
              </a:rPr>
              <a:t>CONTENT</a:t>
            </a:r>
            <a:br>
              <a:rPr lang="en-US" sz="4000" b="1" dirty="0" smtClean="0">
                <a:solidFill>
                  <a:srgbClr val="FF0000"/>
                </a:solidFill>
                <a:latin typeface="Baar Sophia" panose="00000400000000000000" pitchFamily="2" charset="0"/>
              </a:rPr>
            </a:br>
            <a:endParaRPr lang="en-US" sz="3200" b="1" dirty="0">
              <a:solidFill>
                <a:schemeClr val="tx1"/>
              </a:solidFill>
              <a:latin typeface="Baar Sophia" panose="00000400000000000000" pitchFamily="2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68343" y="2046069"/>
            <a:ext cx="3490331" cy="628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1.	Vocabulary</a:t>
            </a:r>
            <a:endParaRPr lang="en-US" sz="3200" b="1" dirty="0">
              <a:solidFill>
                <a:schemeClr val="bg1"/>
              </a:solidFill>
              <a:latin typeface="Baar Sophia" panose="00000400000000000000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484395" y="2787598"/>
            <a:ext cx="3223210" cy="628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Baar Sophia" panose="00000400000000000000" pitchFamily="2" charset="0"/>
              </a:rPr>
              <a:t>2</a:t>
            </a:r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.	</a:t>
            </a:r>
            <a:r>
              <a:rPr lang="en-US" sz="3200" b="1" dirty="0">
                <a:solidFill>
                  <a:schemeClr val="bg1"/>
                </a:solidFill>
                <a:latin typeface="Baar Sophia" panose="00000400000000000000" pitchFamily="2" charset="0"/>
              </a:rPr>
              <a:t> </a:t>
            </a:r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Story</a:t>
            </a:r>
            <a:endParaRPr lang="en-US" sz="3200" b="1" dirty="0">
              <a:solidFill>
                <a:schemeClr val="bg1"/>
              </a:solidFill>
              <a:latin typeface="Baar Sophia" panose="00000400000000000000" pitchFamily="2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4858215" y="3583614"/>
            <a:ext cx="3490331" cy="628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3200" b="1" dirty="0" smtClean="0">
                <a:solidFill>
                  <a:schemeClr val="bg1"/>
                </a:solidFill>
                <a:latin typeface="Baar Sophia" panose="00000400000000000000" pitchFamily="2" charset="0"/>
              </a:rPr>
              <a:t>3.	</a:t>
            </a:r>
            <a:r>
              <a:rPr lang="en-US" sz="3200" b="1" dirty="0">
                <a:solidFill>
                  <a:schemeClr val="bg1"/>
                </a:solidFill>
                <a:latin typeface="Baar Sophia" panose="00000400000000000000" pitchFamily="2" charset="0"/>
              </a:rPr>
              <a:t> Homework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756400" y="579745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84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964" y="11175"/>
            <a:ext cx="11707091" cy="6921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1866378" y="538619"/>
            <a:ext cx="3807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itchFamily="34" charset="0"/>
              </a:rPr>
              <a:t>1. Vocabulary</a:t>
            </a:r>
            <a:endParaRPr lang="en-US" sz="3600" dirty="0">
              <a:latin typeface="Arial Black" pitchFamily="34" charset="0"/>
            </a:endParaRPr>
          </a:p>
        </p:txBody>
      </p:sp>
      <p:pic>
        <p:nvPicPr>
          <p:cNvPr id="2" name="Family and friends 4 special edition - Unit 9 - lesson 1(1) (online-video-cutter.com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04700" y="1134775"/>
            <a:ext cx="9221736" cy="4933515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756400" y="580818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3663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Kids Wallpapers Beautiful Kids Wallpapers Backgrounds | School ...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08" y="1108133"/>
            <a:ext cx="11111347" cy="5583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62545" y="415636"/>
            <a:ext cx="4433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98072" y="461802"/>
            <a:ext cx="44334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 Black" pitchFamily="34" charset="0"/>
              </a:rPr>
              <a:t>Listen and point</a:t>
            </a:r>
            <a:endParaRPr lang="en-US" sz="3600" dirty="0">
              <a:latin typeface="Arial Black" pitchFamily="34" charset="0"/>
            </a:endParaRPr>
          </a:p>
        </p:txBody>
      </p:sp>
      <p:pic>
        <p:nvPicPr>
          <p:cNvPr id="6" name="track-80ff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35435" y="600302"/>
            <a:ext cx="609600" cy="609600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7185891" y="626938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5596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65787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Oval 5"/>
          <p:cNvSpPr/>
          <p:nvPr/>
        </p:nvSpPr>
        <p:spPr>
          <a:xfrm>
            <a:off x="1348124" y="421428"/>
            <a:ext cx="4096712" cy="71128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Story: Look</a:t>
            </a:r>
            <a:endParaRPr lang="en-US" sz="36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5" y="1219201"/>
            <a:ext cx="9878291" cy="536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6756400" y="580818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111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allpaper kid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019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 Callout 5"/>
          <p:cNvSpPr/>
          <p:nvPr/>
        </p:nvSpPr>
        <p:spPr>
          <a:xfrm>
            <a:off x="2130138" y="125969"/>
            <a:ext cx="6068290" cy="1184563"/>
          </a:xfrm>
          <a:prstGeom prst="cloud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Answer the questions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685317" y="1477969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1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495801" y="1477969"/>
            <a:ext cx="404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Where are the children?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5072" y="2066862"/>
            <a:ext cx="41598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They’ re at school.</a:t>
            </a:r>
            <a:endParaRPr lang="en-US" sz="2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685317" y="2517207"/>
            <a:ext cx="554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2.</a:t>
            </a:r>
            <a:endParaRPr lang="en-US" sz="24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4468100" y="2519367"/>
            <a:ext cx="7024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Who wants answer the teacher’s questions?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04063" y="3064018"/>
            <a:ext cx="26739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It’s Max.</a:t>
            </a:r>
            <a:endParaRPr lang="en-US" sz="24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3713024" y="3671454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3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4502736" y="3671454"/>
            <a:ext cx="404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What does Amy see ?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21" name="Right Arrow 20"/>
          <p:cNvSpPr/>
          <p:nvPr/>
        </p:nvSpPr>
        <p:spPr>
          <a:xfrm>
            <a:off x="4094019" y="2251528"/>
            <a:ext cx="401782" cy="172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4644738" y="4222621"/>
            <a:ext cx="38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She sees a mouse.</a:t>
            </a:r>
            <a:endParaRPr lang="en-US" sz="240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3740743" y="4835237"/>
            <a:ext cx="5264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4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502736" y="4835235"/>
            <a:ext cx="404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B0F0"/>
                </a:solidFill>
              </a:rPr>
              <a:t>What does she do?</a:t>
            </a:r>
            <a:endParaRPr lang="en-US" sz="2400" b="1" dirty="0">
              <a:solidFill>
                <a:srgbClr val="00B0F0"/>
              </a:solidFill>
            </a:endParaRPr>
          </a:p>
        </p:txBody>
      </p:sp>
      <p:sp>
        <p:nvSpPr>
          <p:cNvPr id="25" name="Right Arrow 24"/>
          <p:cNvSpPr/>
          <p:nvPr/>
        </p:nvSpPr>
        <p:spPr>
          <a:xfrm flipV="1">
            <a:off x="4010899" y="4441509"/>
            <a:ext cx="401782" cy="128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Arrow 25"/>
          <p:cNvSpPr/>
          <p:nvPr/>
        </p:nvSpPr>
        <p:spPr>
          <a:xfrm>
            <a:off x="4094019" y="3294850"/>
            <a:ext cx="401782" cy="128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ight Arrow 30"/>
          <p:cNvSpPr/>
          <p:nvPr/>
        </p:nvSpPr>
        <p:spPr>
          <a:xfrm flipV="1">
            <a:off x="4038606" y="5529873"/>
            <a:ext cx="401782" cy="1289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4495801" y="5363503"/>
            <a:ext cx="38965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She runs.</a:t>
            </a:r>
            <a:endParaRPr lang="en-US" sz="2400" b="1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688194" y="188314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459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  <p:bldP spid="9" grpId="0"/>
      <p:bldP spid="13" grpId="0"/>
      <p:bldP spid="15" grpId="0"/>
      <p:bldP spid="18" grpId="0"/>
      <p:bldP spid="19" grpId="0"/>
      <p:bldP spid="20" grpId="0"/>
      <p:bldP spid="21" grpId="0" animBg="1"/>
      <p:bldP spid="22" grpId="0"/>
      <p:bldP spid="23" grpId="0"/>
      <p:bldP spid="24" grpId="0"/>
      <p:bldP spid="25" grpId="0" animBg="1"/>
      <p:bldP spid="26" grpId="0" animBg="1"/>
      <p:bldP spid="31" grpId="0" animBg="1"/>
      <p:bldP spid="3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" y="65787"/>
            <a:ext cx="12192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Oval 4"/>
          <p:cNvSpPr/>
          <p:nvPr/>
        </p:nvSpPr>
        <p:spPr>
          <a:xfrm>
            <a:off x="613833" y="219443"/>
            <a:ext cx="4997258" cy="98241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Listen and read:</a:t>
            </a:r>
            <a:endParaRPr lang="en-US" sz="3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AutoShape 2" descr="Kết quả hình ảnh cho clipart dog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AutoShape 4" descr="Kết quả hình ảnh cho clipart dog"/>
          <p:cNvSpPr>
            <a:spLocks noChangeAspect="1" noChangeArrowheads="1"/>
          </p:cNvSpPr>
          <p:nvPr/>
        </p:nvSpPr>
        <p:spPr bwMode="auto">
          <a:xfrm>
            <a:off x="410633" y="793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6756400" y="580818"/>
            <a:ext cx="4413752" cy="39250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1800" dirty="0" smtClean="0">
                <a:solidFill>
                  <a:srgbClr val="92D050"/>
                </a:solidFill>
                <a:latin typeface="Baar Sophia" panose="00000400000000000000" pitchFamily="2" charset="0"/>
              </a:rPr>
              <a:t>Family and Friends special edition– Grade 4</a:t>
            </a:r>
            <a:endParaRPr lang="en-US" sz="1800" dirty="0">
              <a:solidFill>
                <a:srgbClr val="92D050"/>
              </a:solidFill>
              <a:latin typeface="Baar Sophia" panose="000004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4836" y="1496291"/>
            <a:ext cx="93933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35" y="1219201"/>
            <a:ext cx="9878291" cy="536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rack-81ff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26727" y="239012"/>
            <a:ext cx="609600" cy="609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53345" y="678873"/>
            <a:ext cx="1953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195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5" name="chimes.wav"/>
          </p:stSnd>
        </p:sndAc>
      </p:transition>
    </mc:Choice>
    <mc:Fallback xmlns="">
      <p:transition>
        <p:sndAc>
          <p:stSnd>
            <p:snd r:embed="rId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75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4154</TotalTime>
  <Words>344</Words>
  <Application>Microsoft Office PowerPoint</Application>
  <PresentationFormat>Custom</PresentationFormat>
  <Paragraphs>71</Paragraphs>
  <Slides>13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Wisp</vt:lpstr>
      <vt:lpstr>PowerPoint Presentation</vt:lpstr>
      <vt:lpstr>PowerPoint Presentation</vt:lpstr>
      <vt:lpstr>PowerPoint Presentation</vt:lpstr>
      <vt:lpstr> CONTENT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1. Vocabulary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ỦY BAN NHÂN DÂN QUẬN 12 TRƯỜNG TIỂU HỌC NGUYỄN DU</dc:title>
  <dc:creator>Hp</dc:creator>
  <cp:lastModifiedBy>Windows User</cp:lastModifiedBy>
  <cp:revision>141</cp:revision>
  <dcterms:created xsi:type="dcterms:W3CDTF">2020-03-25T02:18:08Z</dcterms:created>
  <dcterms:modified xsi:type="dcterms:W3CDTF">2020-04-07T08:25:58Z</dcterms:modified>
</cp:coreProperties>
</file>